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6" r:id="rId4"/>
    <p:sldId id="277" r:id="rId5"/>
    <p:sldId id="278" r:id="rId6"/>
    <p:sldId id="279" r:id="rId7"/>
    <p:sldId id="280" r:id="rId8"/>
    <p:sldId id="281" r:id="rId9"/>
    <p:sldId id="282" r:id="rId10"/>
    <p:sldId id="283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272" r:id="rId2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en-US" sz="3200" b="1" dirty="0" smtClean="0"/>
              <a:t>AL-FARABI KAZAKH NATIONAL UNIVERSITY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</a:rPr>
              <a:t>Department of political science and political technologies</a:t>
            </a:r>
            <a:r>
              <a:rPr lang="ru-RU" sz="2800" b="1" dirty="0" smtClean="0">
                <a:latin typeface="Arial" panose="020B0604020202020204" pitchFamily="34" charset="0"/>
              </a:rPr>
              <a:t> 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Globalization and Development of the Modern World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" sz="2400" b="1" dirty="0" smtClean="0">
                <a:latin typeface="Arial" panose="020B0604020202020204" pitchFamily="34" charset="0"/>
              </a:rPr>
              <a:t>Abzhapparova A.A.</a:t>
            </a:r>
            <a:endParaRPr lang="" sz="2400" b="1" dirty="0">
              <a:latin typeface="Arial" panose="020B0604020202020204" pitchFamily="34" charset="0"/>
            </a:endParaRPr>
          </a:p>
          <a:p>
            <a:r>
              <a:rPr lang="en-US" sz="2400" b="1" dirty="0" smtClean="0">
                <a:latin typeface="Arial" panose="020B0604020202020204" pitchFamily="34" charset="0"/>
              </a:rPr>
              <a:t>Senior lecturer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342900"/>
            <a:ext cx="6686500" cy="4286250"/>
          </a:xfrm>
        </p:spPr>
        <p:txBody>
          <a:bodyPr>
            <a:normAutofit fontScale="70000" lnSpcReduction="2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20th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-&gt;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security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buFont typeface="Wingdings 2" pitchFamily="18" charset="2"/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healthcare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buFont typeface="Wingdings 2" pitchFamily="18" charset="2"/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housing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buFont typeface="Wingdings 2" pitchFamily="18" charset="2"/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pensions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1">
              <a:buFont typeface="Wingdings 2" pitchFamily="18" charset="2"/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>
              <a:buFont typeface="Wingdings 2" pitchFamily="18" charset="2"/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 2" pitchFamily="18" charset="2"/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enshrined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lvl="1">
              <a:buFont typeface="Wingdings 2" pitchFamily="18" charset="2"/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 2" pitchFamily="18" charset="2"/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new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incorporating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means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everyone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entitled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active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life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has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resonable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regardless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position</a:t>
            </a:r>
            <a:r>
              <a:rPr lang="tr-TR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b="1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293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236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associated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advanced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ideal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equality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Marshall’s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account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growing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range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often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described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as 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optimistic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7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312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85900" y="205979"/>
            <a:ext cx="7200900" cy="857250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tr-TR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CR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CAL PO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NTS</a:t>
            </a:r>
          </a:p>
        </p:txBody>
      </p:sp>
      <p:sp>
        <p:nvSpPr>
          <p:cNvPr id="19458" name="2 İçerik Yer Tutucusu"/>
          <p:cNvSpPr>
            <a:spLocks noGrp="1"/>
          </p:cNvSpPr>
          <p:nvPr>
            <p:ph sz="quarter" idx="1"/>
          </p:nvPr>
        </p:nvSpPr>
        <p:spPr>
          <a:xfrm>
            <a:off x="1187624" y="1200150"/>
            <a:ext cx="7848872" cy="3655219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on a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single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Britain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evolutionary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cannot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applied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other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cases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Sweden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France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Germany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evolutionary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explanation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is not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clear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itself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Just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description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Britain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rather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causal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explanation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70000"/>
              </a:lnSpc>
            </a:pP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Critics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Marshall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tends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assume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progressive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fails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links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type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led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inevitably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another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70000"/>
              </a:lnSpc>
            </a:pP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114" y="11255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13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400050"/>
            <a:ext cx="7262564" cy="445541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Recent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critics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also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globalization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Marshall’s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outdates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since it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influence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assumes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internal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dynamics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	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interactions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influences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across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world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!)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Marshall’s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evolutionism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challenged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crisis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welfarism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1970s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attempt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roll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back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provision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190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5329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971600" y="571500"/>
            <a:ext cx="8064896" cy="42839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Contemporary </a:t>
            </a:r>
            <a:r>
              <a:rPr lang="en-US" sz="2400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Significance</a:t>
            </a:r>
          </a:p>
          <a:p>
            <a:pPr marL="557213" lvl="1" indent="-214313"/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Marshall’s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views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influenced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debates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nature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informed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academic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exclusion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inclusion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57213" lvl="1" indent="-214313"/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7213" lvl="1" indent="-214313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Marshall’s central idea that rights are intertwined with the notion of citizenship gained popularity in the discussions of “active citizenship”.</a:t>
            </a:r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7213" lvl="1" indent="-214313"/>
            <a:endParaRPr lang="tr-T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57213" lvl="1" indent="-214313"/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too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notion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an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evolving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responsibilities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inform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understanding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“</a:t>
            </a:r>
            <a:r>
              <a:rPr lang="tr-TR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763190" lvl="2" indent="-214313"/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Environmental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ecological</a:t>
            </a:r>
            <a:r>
              <a:rPr lang="tr-TR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endParaRPr lang="tr-TR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202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5682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 bwMode="auto"/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Three Worlds of Welfare</a:t>
            </a:r>
          </a:p>
        </p:txBody>
      </p:sp>
      <p:sp>
        <p:nvSpPr>
          <p:cNvPr id="2" name="1 İçerik Yer Tutucusu"/>
          <p:cNvSpPr>
            <a:spLocks noGrp="1"/>
          </p:cNvSpPr>
          <p:nvPr>
            <p:ph sz="quarter" idx="1"/>
          </p:nvPr>
        </p:nvSpPr>
        <p:spPr>
          <a:xfrm>
            <a:off x="1485900" y="1200150"/>
            <a:ext cx="7334572" cy="3655219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lnSpc>
                <a:spcPct val="90000"/>
              </a:lnSpc>
              <a:buNone/>
            </a:pP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Esping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-Andersen’s ‘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hree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orlds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GB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Capitalism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(1990)</a:t>
            </a: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 brings a comparative perspective to theories of welfare.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idea that different countries followed different paths toward citizenship rights and created different “welfare regimes”.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criticisms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directed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at Marshall!)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Comparison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western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None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Three-part typology of welfare regimes: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Social democratic (Scandinavia)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Conservative-corporatist (France, Germany)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Liberal (US, UK)</a:t>
            </a:r>
          </a:p>
          <a:p>
            <a:pPr marL="457200" indent="-457200"/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7551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/>
          </p:cNvSpPr>
          <p:nvPr>
            <p:ph type="body" idx="4294967295"/>
          </p:nvPr>
        </p:nvSpPr>
        <p:spPr>
          <a:xfrm>
            <a:off x="1371600" y="285750"/>
            <a:ext cx="7448872" cy="4572000"/>
          </a:xfrm>
        </p:spPr>
        <p:txBody>
          <a:bodyPr/>
          <a:lstStyle/>
          <a:p>
            <a:pPr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The typology is determined by the level of welfare </a:t>
            </a:r>
            <a:r>
              <a:rPr lang="en-US" sz="1650" b="1" dirty="0" err="1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decommodification</a:t>
            </a:r>
            <a:r>
              <a:rPr lang="en-US" sz="1650" b="1" dirty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the degree to which welfare services are free from the market.</a:t>
            </a:r>
          </a:p>
          <a:p>
            <a:pPr>
              <a:lnSpc>
                <a:spcPct val="125000"/>
              </a:lnSpc>
            </a:pPr>
            <a:endParaRPr lang="en-US" sz="16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High </a:t>
            </a: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decommodification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: Welfare is provided publicly and not linked to one’s income or economic resources.</a:t>
            </a:r>
          </a:p>
          <a:p>
            <a:pPr>
              <a:lnSpc>
                <a:spcPct val="125000"/>
              </a:lnSpc>
            </a:pPr>
            <a:r>
              <a:rPr lang="en-US" sz="1650" dirty="0" err="1">
                <a:latin typeface="Arial" panose="020B0604020202020204" pitchFamily="34" charset="0"/>
                <a:cs typeface="Arial" panose="020B0604020202020204" pitchFamily="34" charset="0"/>
              </a:rPr>
              <a:t>Commodified</a:t>
            </a: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 system: Welfare services are treated like commodities (sold on the market).</a:t>
            </a:r>
          </a:p>
          <a:p>
            <a:pPr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Comparing policies on</a:t>
            </a:r>
          </a:p>
          <a:p>
            <a:pPr lvl="1"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Pensions</a:t>
            </a:r>
          </a:p>
          <a:p>
            <a:pPr lvl="1"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Unemployment</a:t>
            </a:r>
          </a:p>
          <a:p>
            <a:pPr lvl="1">
              <a:lnSpc>
                <a:spcPct val="125000"/>
              </a:lnSpc>
            </a:pPr>
            <a:r>
              <a:rPr lang="en-US" sz="1650" dirty="0">
                <a:latin typeface="Arial" panose="020B0604020202020204" pitchFamily="34" charset="0"/>
                <a:cs typeface="Arial" panose="020B0604020202020204" pitchFamily="34" charset="0"/>
              </a:rPr>
              <a:t>Income support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993" y="1117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8388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619672" y="205979"/>
            <a:ext cx="7067128" cy="857250"/>
          </a:xfrm>
          <a:noFill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Social Democratic Welfare Regimes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4294967295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Highly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decommodified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Welfare services subsidized by the state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Welfare services are available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to all citizens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(universal benefits)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Scandinavian countries,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Sweden and Norway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 benefits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: All citizens’ basic welfare needs are met on an ongoing basis regardless of their income or savings.</a:t>
            </a:r>
            <a:endParaRPr lang="en-US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27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2146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259632" y="205979"/>
            <a:ext cx="7427168" cy="857250"/>
          </a:xfrm>
          <a:noFill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Conservative-Corporatist Welfare Regimes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429496729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Welfare services are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decommodified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but they are </a:t>
            </a:r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universal.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Amount of benefits to which a citizen is entitled depends on their position in society.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Not aimed at eliminating inequalities, but at maintaining social stability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strong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families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loyalty to the state.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France and Germany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81555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155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Liberal Welfare Regimes</a:t>
            </a:r>
          </a:p>
        </p:txBody>
      </p:sp>
      <p:sp>
        <p:nvSpPr>
          <p:cNvPr id="32771" name="Rectangle 3"/>
          <p:cNvSpPr>
            <a:spLocks noGrp="1"/>
          </p:cNvSpPr>
          <p:nvPr>
            <p:ph type="body" idx="4294967295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Welfare is highly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commodified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sold through the market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Means-tested benefits are available to the very needy (but receiving welfare is stigmatized)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Majority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purchase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market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The United States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2478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Globalization and Development of the Modern World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720" y="2767404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Lecture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</a:rPr>
              <a:t>9</a:t>
            </a:r>
            <a:endParaRPr lang="ru-RU" sz="32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kk-KZ" sz="3200" dirty="0"/>
              <a:t>Global care and the welfare stat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UK is 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interesting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case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since it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cleanly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ideal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types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Formerly it was closer to a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social democratic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model but welfare reforms since the 1970s brought it closer to a 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liberal welfare regime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with higher levels of commodification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7137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6755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457200"/>
            <a:ext cx="7190556" cy="4398264"/>
          </a:xfrm>
        </p:spPr>
        <p:txBody>
          <a:bodyPr>
            <a:normAutofit fontScale="85000" lnSpcReduction="2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difference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regimes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availability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be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enjoyed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equally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regardless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economic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status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universal</a:t>
            </a:r>
            <a:r>
              <a:rPr lang="tr-TR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Child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benefit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Designed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ensure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’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met on 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ongoing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40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/>
          </p:cNvSpPr>
          <p:nvPr>
            <p:ph type="body" idx="4294967295"/>
          </p:nvPr>
        </p:nvSpPr>
        <p:spPr>
          <a:xfrm>
            <a:off x="1485900" y="571500"/>
            <a:ext cx="7118548" cy="43434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None/>
            </a:pPr>
            <a:r>
              <a:rPr lang="en-US" dirty="0" smtClean="0">
                <a:solidFill>
                  <a:schemeClr val="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Means-testing: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 administrative process by which the state assesses the resources (income) of a welfare applicant against a standardized rate 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shortfall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makes up the difference as a social security benefit or provides the service.</a:t>
            </a:r>
          </a:p>
          <a:p>
            <a:pPr>
              <a:buFont typeface="Wingdings" pitchFamily="2" charset="2"/>
              <a:buNone/>
            </a:pPr>
            <a:endParaRPr lang="en-US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Examples in UK: 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Benefits: Income support, housing benefit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Services: Local authority social service departments (care for older people)</a:t>
            </a:r>
          </a:p>
          <a:p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2328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1259632" y="205979"/>
            <a:ext cx="7427168" cy="857250"/>
          </a:xfrm>
          <a:noFill/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en-US" cap="non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Residualist</a:t>
            </a:r>
            <a:r>
              <a:rPr lang="en-US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 vs. Institutional View of Welfare</a:t>
            </a:r>
          </a:p>
        </p:txBody>
      </p:sp>
      <p:sp>
        <p:nvSpPr>
          <p:cNvPr id="34819" name="Rectangle 3"/>
          <p:cNvSpPr>
            <a:spLocks noGrp="1"/>
          </p:cNvSpPr>
          <p:nvPr>
            <p:ph type="body" idx="4294967295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Institutional view argues that access to welfare services should be provided as a right for everyone.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Residualist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view argues that welfare should be available to members of society who truly need help and unable to meet their own welfare needs.</a:t>
            </a:r>
          </a:p>
          <a:p>
            <a:pPr>
              <a:buFont typeface="Wingdings" pitchFamily="2" charset="2"/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between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institutionalist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residualist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views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can be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as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dispute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taxation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0" y="327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4334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228600"/>
            <a:ext cx="7118548" cy="462686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Taxation – source for funding the welfare state.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High or low tax levels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tr-TR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Residualist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u="sng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view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“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safety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-net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” </a:t>
            </a:r>
          </a:p>
          <a:p>
            <a:pPr>
              <a:buNone/>
            </a:pP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	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only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most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need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given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need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proven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)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should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receive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benefits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See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as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expensive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ineffective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too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bureaucratic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tr-TR" u="sng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Institutionalist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u="sng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view</a:t>
            </a:r>
            <a:r>
              <a:rPr lang="tr-TR" u="sng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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tax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levels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should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be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high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fund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needs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.</a:t>
            </a: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must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be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maintained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expanded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order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l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imit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harsh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polarizing effects of the market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protecting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responsibility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civilized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19862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87624" y="205979"/>
            <a:ext cx="7499176" cy="857250"/>
          </a:xfrm>
        </p:spPr>
        <p:txBody>
          <a:bodyPr>
            <a:normAutofit fontScale="9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Poverty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world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75656" y="1347614"/>
            <a:ext cx="7416824" cy="3655314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occupational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structure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global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economy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contributed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trend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towards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inequality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Decline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mnaual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workforce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had 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effect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both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patterns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distribution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unemployment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Unskilled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semi-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skilled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workers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increasingly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difficult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/re-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enter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rapidly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changing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labor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market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educational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qualificatrions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technological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competence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increasing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expansion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opportunities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service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sector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paid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low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quality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no-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improvement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3301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36135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228600"/>
            <a:ext cx="7118548" cy="4626864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21st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debates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limited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material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prosperity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but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overall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population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Remember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in,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out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!)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policy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concerned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promoting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cohesion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fostering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networks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interdependence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maximizing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people’s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abilities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themselves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Rights and responsibilities for those at the bottom (attempting to improve their lives) as well as for those at the top (evading civic, social and tax obligations). </a:t>
            </a:r>
            <a:endParaRPr lang="tr-T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937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9905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698774" y="267494"/>
            <a:ext cx="746373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UK experience:</a:t>
            </a:r>
          </a:p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Slow evolution up until WW2</a:t>
            </a:r>
          </a:p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Beveridge report 1942: eradicate five evils: </a:t>
            </a:r>
          </a:p>
          <a:p>
            <a:pPr lvl="1"/>
            <a:r>
              <a:rPr lang="en-GB" sz="1800" dirty="0">
                <a:latin typeface="Arial" panose="020B0604020202020204" pitchFamily="34" charset="0"/>
                <a:cs typeface="Arial" panose="020B0604020202020204" pitchFamily="34" charset="0"/>
              </a:rPr>
              <a:t>Want, Disease, Ignorance, Squalor, Idleness</a:t>
            </a:r>
          </a:p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Late 1970s, consensus about welfare breaks down, attempt to ‘roll back state’</a:t>
            </a:r>
          </a:p>
          <a:p>
            <a:r>
              <a:rPr lang="en-GB" sz="2100" dirty="0">
                <a:latin typeface="Arial" panose="020B0604020202020204" pitchFamily="34" charset="0"/>
                <a:cs typeface="Arial" panose="020B0604020202020204" pitchFamily="34" charset="0"/>
              </a:rPr>
              <a:t>On balance this is believed to have failed, due to entrenched constituencies mobilized in support of the status quo</a:t>
            </a:r>
          </a:p>
          <a:p>
            <a:endParaRPr lang="en-GB" sz="2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143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2294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</a:rPr>
              <a:t>Materials used in the lecture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1. С.Л.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Удовик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. Глобализация: семиотические подходы–М.: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Реф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 л-бук”, К.: “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</a:rPr>
              <a:t>Ваклер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”, 2001. – 480 с.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2. Глобализация и интеграционные процессы в Азиатско-Тихоокеанском регионе (правовое и экономическое исследование). - М.: ИНФРА-М, 2016. - 332 c.</a:t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3. Andrew Heywood. Global Politics. Macmillan International Higher Education, 2017 – 616 p. 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4. Sheffield Jim,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Korotaev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Andrey,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Grinin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Leonid. Globalization: Yesterday, Today, and Tomorrow. Emergent Publication, 2013. — 444 p.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5. Gills, B. K., and Thompson, W. R. (eds.) 2006. Globalization and Global History. London: Routledge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İçerik Yer Tutucusu"/>
          <p:cNvSpPr>
            <a:spLocks noGrp="1"/>
          </p:cNvSpPr>
          <p:nvPr>
            <p:ph sz="quarter" idx="1"/>
          </p:nvPr>
        </p:nvSpPr>
        <p:spPr>
          <a:xfrm>
            <a:off x="2267744" y="483518"/>
            <a:ext cx="6172200" cy="4276725"/>
          </a:xfrm>
        </p:spPr>
        <p:txBody>
          <a:bodyPr>
            <a:normAutofit fontScale="70000" lnSpcReduction="2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industrialized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p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overty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and social exclusion at the bottom are alleviated by the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welfare state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industrialized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can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variations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models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favored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face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across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industrial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societies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devoted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large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resources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public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169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55776" y="483518"/>
            <a:ext cx="5600700" cy="43982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Most industrialized and industrializing countries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plays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central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role in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provision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through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offers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benefits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meet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people’s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basic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needs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as:</a:t>
            </a: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Healthcare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Education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Housing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419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  <p:sp>
        <p:nvSpPr>
          <p:cNvPr id="15362" name="1 İçerik Yer Tutucusu"/>
          <p:cNvSpPr>
            <a:spLocks noGrp="1"/>
          </p:cNvSpPr>
          <p:nvPr>
            <p:ph sz="quarter" idx="1"/>
          </p:nvPr>
        </p:nvSpPr>
        <p:spPr>
          <a:xfrm>
            <a:off x="2420129" y="1203598"/>
            <a:ext cx="5600700" cy="365521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Welfare state is also involved in managing risks faced by people over the course of their lives such as: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Sickness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Disability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Job loss</a:t>
            </a:r>
          </a:p>
          <a:p>
            <a:pPr lvl="1"/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Old age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363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331640" y="267494"/>
            <a:ext cx="7550596" cy="4569714"/>
          </a:xfrm>
        </p:spPr>
        <p:txBody>
          <a:bodyPr>
            <a:noAutofit/>
          </a:bodyPr>
          <a:lstStyle/>
          <a:p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services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provided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each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levels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spending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on it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vary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country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highly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large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proportion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devoted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sz="1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Share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tax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revenues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in GDP</a:t>
            </a:r>
          </a:p>
          <a:p>
            <a:pPr lvl="1"/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Sweden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51.1% </a:t>
            </a:r>
          </a:p>
          <a:p>
            <a:pPr lvl="1"/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Belgium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45.4%</a:t>
            </a:r>
          </a:p>
          <a:p>
            <a:pPr lvl="1"/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Austria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49.7%</a:t>
            </a:r>
          </a:p>
          <a:p>
            <a:pPr lvl="1"/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UK 37.2%</a:t>
            </a:r>
          </a:p>
          <a:p>
            <a:pPr lvl="1"/>
            <a:r>
              <a:rPr lang="tr-TR" sz="1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Germany</a:t>
            </a:r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 34.7%</a:t>
            </a:r>
          </a:p>
          <a:p>
            <a:pPr lvl="1"/>
            <a:r>
              <a:rPr lang="tr-TR" sz="1900" dirty="0" smtClean="0">
                <a:latin typeface="Arial" panose="020B0604020202020204" pitchFamily="34" charset="0"/>
                <a:cs typeface="Arial" panose="020B0604020202020204" pitchFamily="34" charset="0"/>
              </a:rPr>
              <a:t>USA 26.8%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33" y="26749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04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Approaches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691058" y="1304078"/>
            <a:ext cx="8229600" cy="3394472"/>
          </a:xfrm>
        </p:spPr>
        <p:txBody>
          <a:bodyPr>
            <a:normAutofit fontScale="77500" lnSpcReduction="20000"/>
          </a:bodyPr>
          <a:lstStyle/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Marxists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necessary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sustaining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capitalist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None/>
            </a:pP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Functionalist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theorists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argue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systems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help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integrate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in an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orderly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way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under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conditions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advanced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industrialization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T.H. Marshall (1893-1981)</a:t>
            </a:r>
          </a:p>
          <a:p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Gøsta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Esping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tr-TR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Andersen</a:t>
            </a:r>
            <a:r>
              <a:rPr lang="tr-TR" dirty="0" smtClean="0">
                <a:latin typeface="Arial" panose="020B0604020202020204" pitchFamily="34" charset="0"/>
                <a:cs typeface="Arial" panose="020B0604020202020204" pitchFamily="34" charset="0"/>
              </a:rPr>
              <a:t> (1947- )</a:t>
            </a:r>
            <a:endParaRPr lang="tr-T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173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88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754158" y="0"/>
            <a:ext cx="7087001" cy="857250"/>
          </a:xfrm>
        </p:spPr>
        <p:txBody>
          <a:bodyPr/>
          <a:lstStyle/>
          <a:p>
            <a:pPr>
              <a:defRPr/>
            </a:pPr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Welfare State 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122897" y="1155001"/>
            <a:ext cx="7684773" cy="3557538"/>
          </a:xfrm>
        </p:spPr>
        <p:txBody>
          <a:bodyPr>
            <a:noAutofit/>
          </a:bodyPr>
          <a:lstStyle/>
          <a:p>
            <a:pPr marL="457200" indent="-457200">
              <a:lnSpc>
                <a:spcPct val="90000"/>
              </a:lnSpc>
              <a:buNone/>
            </a:pP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did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idea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emerge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develop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How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is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related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state’s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provision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welfare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responsibilities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does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confer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on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457200" indent="-457200">
              <a:lnSpc>
                <a:spcPct val="90000"/>
              </a:lnSpc>
              <a:buNone/>
            </a:pPr>
            <a:endParaRPr lang="tr-T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None/>
            </a:pP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T.H. Marshall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saw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emerging</a:t>
            </a:r>
            <a:endParaRPr lang="tr-TR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alongside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industrialization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as a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fundamental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feature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modern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society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historical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evolution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citizenship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2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Britain</a:t>
            </a:r>
            <a:r>
              <a:rPr lang="tr-TR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None/>
            </a:pPr>
            <a:r>
              <a:rPr lang="en-GB" sz="22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457200" indent="-457200">
              <a:lnSpc>
                <a:spcPct val="90000"/>
              </a:lnSpc>
              <a:buNone/>
            </a:pPr>
            <a:endParaRPr lang="en-GB" sz="2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43811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85900" y="205979"/>
            <a:ext cx="7200900" cy="857250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tr-TR" sz="2025" b="1" dirty="0">
                <a:latin typeface="Arial" panose="020B0604020202020204" pitchFamily="34" charset="0"/>
                <a:cs typeface="Arial" panose="020B0604020202020204" pitchFamily="34" charset="0"/>
              </a:rPr>
              <a:t>MARSHALL’S THREE STAGES OF C</a:t>
            </a:r>
            <a:r>
              <a:rPr lang="en-US" sz="2025" b="1" dirty="0">
                <a:latin typeface="Arial" panose="020B0604020202020204" pitchFamily="34" charset="0"/>
                <a:cs typeface="Arial" panose="020B0604020202020204" pitchFamily="34" charset="0"/>
              </a:rPr>
              <a:t>ITIZENSHI</a:t>
            </a:r>
            <a:r>
              <a:rPr lang="tr-TR" sz="2025" b="1" dirty="0">
                <a:latin typeface="Arial" panose="020B0604020202020204" pitchFamily="34" charset="0"/>
                <a:cs typeface="Arial" panose="020B0604020202020204" pitchFamily="34" charset="0"/>
              </a:rPr>
              <a:t>P (BASED ON THE BR</a:t>
            </a:r>
            <a:r>
              <a:rPr lang="en-US" sz="2025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sz="2025" b="1" dirty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025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sz="2025" b="1" dirty="0">
                <a:latin typeface="Arial" panose="020B0604020202020204" pitchFamily="34" charset="0"/>
                <a:cs typeface="Arial" panose="020B0604020202020204" pitchFamily="34" charset="0"/>
              </a:rPr>
              <a:t>SH EXPER</a:t>
            </a:r>
            <a:r>
              <a:rPr lang="en-US" sz="2025" b="1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tr-TR" sz="2025" b="1" dirty="0">
                <a:latin typeface="Arial" panose="020B0604020202020204" pitchFamily="34" charset="0"/>
                <a:cs typeface="Arial" panose="020B0604020202020204" pitchFamily="34" charset="0"/>
              </a:rPr>
              <a:t>ENCE)</a:t>
            </a:r>
          </a:p>
        </p:txBody>
      </p:sp>
      <p:sp>
        <p:nvSpPr>
          <p:cNvPr id="17410" name="2 İçerik Yer Tutucusu"/>
          <p:cNvSpPr>
            <a:spLocks noGrp="1"/>
          </p:cNvSpPr>
          <p:nvPr>
            <p:ph sz="quarter" idx="1"/>
          </p:nvPr>
        </p:nvSpPr>
        <p:spPr>
          <a:xfrm>
            <a:off x="1485900" y="1200150"/>
            <a:ext cx="7118548" cy="3655219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18th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-&gt;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Civil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Personal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liberties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such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as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freedom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speech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thought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religion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/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own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property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/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fair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legal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treatment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1"/>
            <a:endParaRPr lang="tr-TR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19th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century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-&gt;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  <a:r>
              <a:rPr lang="tr-TR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>
                <a:latin typeface="Arial" panose="020B0604020202020204" pitchFamily="34" charset="0"/>
                <a:cs typeface="Arial" panose="020B0604020202020204" pitchFamily="34" charset="0"/>
              </a:rPr>
              <a:t>rights</a:t>
            </a:r>
            <a:endParaRPr lang="tr-TR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>
              <a:buFont typeface="Arial" charset="0"/>
              <a:buChar char="•"/>
            </a:pP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vote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>
              <a:buFont typeface="Arial" charset="0"/>
              <a:buChar char="•"/>
            </a:pP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hold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office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1">
              <a:buFont typeface="Arial" charset="0"/>
              <a:buChar char="•"/>
            </a:pP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right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participate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political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1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process</a:t>
            </a:r>
            <a:r>
              <a:rPr lang="tr-TR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2465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58301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1441</Words>
  <Application>Microsoft Office PowerPoint</Application>
  <PresentationFormat>Экран (16:9)</PresentationFormat>
  <Paragraphs>173</Paragraphs>
  <Slides>28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3" baseType="lpstr">
      <vt:lpstr>Arial</vt:lpstr>
      <vt:lpstr>Calibri</vt:lpstr>
      <vt:lpstr>Wingdings</vt:lpstr>
      <vt:lpstr>Wingdings 2</vt:lpstr>
      <vt:lpstr>Тема Office</vt:lpstr>
      <vt:lpstr>AL-FARABI KAZAKH NATIONAL UNIVERSITY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Approaches to welfare</vt:lpstr>
      <vt:lpstr>The Welfare State </vt:lpstr>
      <vt:lpstr>MARSHALL’S THREE STAGES OF CITIZENSHIP (BASED ON THE BRITISH EXPERIENCE)</vt:lpstr>
      <vt:lpstr>Презентация PowerPoint</vt:lpstr>
      <vt:lpstr>Презентация PowerPoint</vt:lpstr>
      <vt:lpstr>CRITICAL POINTS</vt:lpstr>
      <vt:lpstr>Презентация PowerPoint</vt:lpstr>
      <vt:lpstr>Презентация PowerPoint</vt:lpstr>
      <vt:lpstr>Three Worlds of Welfare</vt:lpstr>
      <vt:lpstr>Презентация PowerPoint</vt:lpstr>
      <vt:lpstr>Social Democratic Welfare Regimes</vt:lpstr>
      <vt:lpstr>Conservative-Corporatist Welfare Regimes</vt:lpstr>
      <vt:lpstr>Liberal Welfare Regimes</vt:lpstr>
      <vt:lpstr>Презентация PowerPoint</vt:lpstr>
      <vt:lpstr>Презентация PowerPoint</vt:lpstr>
      <vt:lpstr>Презентация PowerPoint</vt:lpstr>
      <vt:lpstr>Residualist vs. Institutional View of Welfare</vt:lpstr>
      <vt:lpstr>Презентация PowerPoint</vt:lpstr>
      <vt:lpstr>Poverty and welfare in a changing world</vt:lpstr>
      <vt:lpstr>Презентация PowerPoint</vt:lpstr>
      <vt:lpstr>Презентация PowerPoint</vt:lpstr>
      <vt:lpstr>      Materials used in the lecture :  1. С.Л. Удовик. Глобализация: семиотические подходы–М.: “Реф л-бук”, К.: “Ваклер”, 2001. – 480 с. 2. Глобализация и интеграционные процессы в Азиатско-Тихоокеанском регионе (правовое и экономическое исследование). - М.: ИНФРА-М, 2016. - 332 c. 3. Andrew Heywood. Global Politics. Macmillan International Higher Education, 2017 – 616 p.  4. Sheffield Jim, Korotaev Andrey, Grinin Leonid. Globalization: Yesterday, Today, and Tomorrow. Emergent Publication, 2013. — 444 p. 5. Gills, B. K., and Thompson, W. R. (eds.) 2006. Globalization and Global History. London: Routledge.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Абжаппарова Айгуль</cp:lastModifiedBy>
  <cp:revision>39</cp:revision>
  <dcterms:created xsi:type="dcterms:W3CDTF">2019-11-06T03:32:13Z</dcterms:created>
  <dcterms:modified xsi:type="dcterms:W3CDTF">2020-03-11T04:09:20Z</dcterms:modified>
</cp:coreProperties>
</file>